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3" r:id="rId6"/>
    <p:sldId id="261" r:id="rId7"/>
    <p:sldId id="260" r:id="rId8"/>
    <p:sldId id="259" r:id="rId9"/>
    <p:sldId id="267" r:id="rId10"/>
  </p:sldIdLst>
  <p:sldSz cx="18288000" cy="10287000"/>
  <p:notesSz cx="6858000" cy="9144000"/>
  <p:embeddedFontLst>
    <p:embeddedFont>
      <p:font typeface="Helveticish" panose="020B0604020202020204" charset="0"/>
      <p:regular r:id="rId11"/>
    </p:embeddedFont>
    <p:embeddedFont>
      <p:font typeface="Helveticish Bold" panose="020B0604020202020204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290" y="-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96" t="-8677" b="-151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26470" y="2707782"/>
            <a:ext cx="9045418" cy="4640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82"/>
              </a:lnSpc>
            </a:pPr>
            <a:r>
              <a:rPr lang="en-US" sz="13091" dirty="0">
                <a:solidFill>
                  <a:srgbClr val="FFFFFF"/>
                </a:solidFill>
                <a:latin typeface="Helveticish Bold"/>
              </a:rPr>
              <a:t>Annual financial report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26470" y="1761356"/>
            <a:ext cx="6450684" cy="62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7"/>
              </a:lnSpc>
            </a:pPr>
            <a:r>
              <a:rPr lang="en-US" sz="4223">
                <a:solidFill>
                  <a:srgbClr val="FFFFFF"/>
                </a:solidFill>
                <a:latin typeface="Helveticish"/>
              </a:rPr>
              <a:t>Strength and Growth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26470" y="7271733"/>
            <a:ext cx="7521975" cy="127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8"/>
              </a:lnSpc>
            </a:pPr>
            <a:r>
              <a:rPr lang="en-US" sz="3695" dirty="0">
                <a:solidFill>
                  <a:srgbClr val="FFFFFF"/>
                </a:solidFill>
                <a:latin typeface="Helveticish"/>
              </a:rPr>
              <a:t>Our financial performance and prospects for the year</a:t>
            </a:r>
          </a:p>
        </p:txBody>
      </p:sp>
      <p:sp>
        <p:nvSpPr>
          <p:cNvPr id="6" name="Freeform 6"/>
          <p:cNvSpPr/>
          <p:nvPr/>
        </p:nvSpPr>
        <p:spPr>
          <a:xfrm>
            <a:off x="7732618" y="9259069"/>
            <a:ext cx="6257356" cy="3481366"/>
          </a:xfrm>
          <a:custGeom>
            <a:avLst/>
            <a:gdLst/>
            <a:ahLst/>
            <a:cxnLst/>
            <a:rect l="l" t="t" r="r" b="b"/>
            <a:pathLst>
              <a:path w="6257356" h="3481366">
                <a:moveTo>
                  <a:pt x="0" y="0"/>
                </a:moveTo>
                <a:lnTo>
                  <a:pt x="6257356" y="0"/>
                </a:lnTo>
                <a:lnTo>
                  <a:pt x="6257356" y="3481366"/>
                </a:lnTo>
                <a:lnTo>
                  <a:pt x="0" y="3481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45954" y="-1026975"/>
            <a:ext cx="7315200" cy="4109812"/>
          </a:xfrm>
          <a:custGeom>
            <a:avLst/>
            <a:gdLst/>
            <a:ahLst/>
            <a:cxnLst/>
            <a:rect l="l" t="t" r="r" b="b"/>
            <a:pathLst>
              <a:path w="7315200" h="4109812">
                <a:moveTo>
                  <a:pt x="0" y="0"/>
                </a:moveTo>
                <a:lnTo>
                  <a:pt x="7315200" y="0"/>
                </a:lnTo>
                <a:lnTo>
                  <a:pt x="7315200" y="4109812"/>
                </a:lnTo>
                <a:lnTo>
                  <a:pt x="0" y="4109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4154994" y="-1972789"/>
            <a:ext cx="5393450" cy="3000720"/>
          </a:xfrm>
          <a:custGeom>
            <a:avLst/>
            <a:gdLst/>
            <a:ahLst/>
            <a:cxnLst/>
            <a:rect l="l" t="t" r="r" b="b"/>
            <a:pathLst>
              <a:path w="5393450" h="3000720">
                <a:moveTo>
                  <a:pt x="0" y="0"/>
                </a:moveTo>
                <a:lnTo>
                  <a:pt x="5393451" y="0"/>
                </a:lnTo>
                <a:lnTo>
                  <a:pt x="5393451" y="3000720"/>
                </a:lnTo>
                <a:lnTo>
                  <a:pt x="0" y="3000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88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78134" y="7592942"/>
            <a:ext cx="7512993" cy="1950146"/>
          </a:xfrm>
          <a:prstGeom prst="rect">
            <a:avLst/>
          </a:prstGeom>
        </p:spPr>
        <p:txBody>
          <a:bodyPr lIns="241300" tIns="241300" rIns="241300" bIns="241300" rtlCol="0" anchor="ctr"/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endParaRPr lang="en-US" sz="1700" dirty="0">
              <a:solidFill>
                <a:srgbClr val="FFFFFF"/>
              </a:solidFill>
              <a:latin typeface="Montserrat"/>
            </a:endParaRP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560668" y="1101740"/>
            <a:ext cx="6123909" cy="8229600"/>
            <a:chOff x="0" y="0"/>
            <a:chExt cx="3663950" cy="4923790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51216" r="-5121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3B5074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4699877" y="6753811"/>
            <a:ext cx="4591551" cy="5531272"/>
          </a:xfrm>
          <a:custGeom>
            <a:avLst/>
            <a:gdLst/>
            <a:ahLst/>
            <a:cxnLst/>
            <a:rect l="l" t="t" r="r" b="b"/>
            <a:pathLst>
              <a:path w="4591551" h="5531272">
                <a:moveTo>
                  <a:pt x="0" y="0"/>
                </a:moveTo>
                <a:lnTo>
                  <a:pt x="4591551" y="0"/>
                </a:lnTo>
                <a:lnTo>
                  <a:pt x="4591551" y="5531272"/>
                </a:lnTo>
                <a:lnTo>
                  <a:pt x="0" y="5531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63858" y="1260392"/>
            <a:ext cx="8567081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ish Bold"/>
              </a:rPr>
              <a:t>Introduction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3C3C6EDF-7E21-FAA4-9235-27141669EF35}"/>
              </a:ext>
            </a:extLst>
          </p:cNvPr>
          <p:cNvSpPr/>
          <p:nvPr/>
        </p:nvSpPr>
        <p:spPr>
          <a:xfrm>
            <a:off x="1463858" y="5820082"/>
            <a:ext cx="4998482" cy="646331"/>
          </a:xfrm>
          <a:custGeom>
            <a:avLst/>
            <a:gdLst/>
            <a:ahLst/>
            <a:cxnLst/>
            <a:rect l="l" t="t" r="r" b="b"/>
            <a:pathLst>
              <a:path w="1978731" h="485044">
                <a:moveTo>
                  <a:pt x="20609" y="0"/>
                </a:moveTo>
                <a:lnTo>
                  <a:pt x="1958121" y="0"/>
                </a:lnTo>
                <a:cubicBezTo>
                  <a:pt x="1963587" y="0"/>
                  <a:pt x="1968829" y="2171"/>
                  <a:pt x="1972695" y="6036"/>
                </a:cubicBezTo>
                <a:cubicBezTo>
                  <a:pt x="1976559" y="9901"/>
                  <a:pt x="1978731" y="15143"/>
                  <a:pt x="1978731" y="20609"/>
                </a:cubicBezTo>
                <a:lnTo>
                  <a:pt x="1978731" y="464434"/>
                </a:lnTo>
                <a:cubicBezTo>
                  <a:pt x="1978731" y="475817"/>
                  <a:pt x="1969504" y="485044"/>
                  <a:pt x="1958121" y="485044"/>
                </a:cubicBezTo>
                <a:lnTo>
                  <a:pt x="20609" y="485044"/>
                </a:lnTo>
                <a:cubicBezTo>
                  <a:pt x="15143" y="485044"/>
                  <a:pt x="9901" y="482872"/>
                  <a:pt x="6036" y="479007"/>
                </a:cubicBezTo>
                <a:cubicBezTo>
                  <a:pt x="2171" y="475142"/>
                  <a:pt x="0" y="469900"/>
                  <a:pt x="0" y="464434"/>
                </a:cubicBezTo>
                <a:lnTo>
                  <a:pt x="0" y="20609"/>
                </a:lnTo>
                <a:cubicBezTo>
                  <a:pt x="0" y="15143"/>
                  <a:pt x="2171" y="9901"/>
                  <a:pt x="6036" y="6036"/>
                </a:cubicBezTo>
                <a:cubicBezTo>
                  <a:pt x="9901" y="2171"/>
                  <a:pt x="15143" y="0"/>
                  <a:pt x="20609" y="0"/>
                </a:cubicBezTo>
                <a:close/>
              </a:path>
            </a:pathLst>
          </a:custGeom>
          <a:solidFill>
            <a:srgbClr val="3B5074"/>
          </a:solidFill>
        </p:spPr>
        <p:txBody>
          <a:bodyPr/>
          <a:lstStyle/>
          <a:p>
            <a:r>
              <a:rPr lang="en-US" sz="3600" b="1" u="none" spc="11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Nature of business</a:t>
            </a: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3850698C-5ACE-DA4C-CC21-1E512B3CE42A}"/>
              </a:ext>
            </a:extLst>
          </p:cNvPr>
          <p:cNvSpPr/>
          <p:nvPr/>
        </p:nvSpPr>
        <p:spPr>
          <a:xfrm>
            <a:off x="358124" y="3041613"/>
            <a:ext cx="6934200" cy="564120"/>
          </a:xfrm>
          <a:custGeom>
            <a:avLst/>
            <a:gdLst/>
            <a:ahLst/>
            <a:cxnLst/>
            <a:rect l="l" t="t" r="r" b="b"/>
            <a:pathLst>
              <a:path w="1978731" h="485044">
                <a:moveTo>
                  <a:pt x="20609" y="0"/>
                </a:moveTo>
                <a:lnTo>
                  <a:pt x="1958121" y="0"/>
                </a:lnTo>
                <a:cubicBezTo>
                  <a:pt x="1963587" y="0"/>
                  <a:pt x="1968829" y="2171"/>
                  <a:pt x="1972695" y="6036"/>
                </a:cubicBezTo>
                <a:cubicBezTo>
                  <a:pt x="1976559" y="9901"/>
                  <a:pt x="1978731" y="15143"/>
                  <a:pt x="1978731" y="20609"/>
                </a:cubicBezTo>
                <a:lnTo>
                  <a:pt x="1978731" y="464434"/>
                </a:lnTo>
                <a:cubicBezTo>
                  <a:pt x="1978731" y="475817"/>
                  <a:pt x="1969504" y="485044"/>
                  <a:pt x="1958121" y="485044"/>
                </a:cubicBezTo>
                <a:lnTo>
                  <a:pt x="20609" y="485044"/>
                </a:lnTo>
                <a:cubicBezTo>
                  <a:pt x="15143" y="485044"/>
                  <a:pt x="9901" y="482872"/>
                  <a:pt x="6036" y="479007"/>
                </a:cubicBezTo>
                <a:cubicBezTo>
                  <a:pt x="2171" y="475142"/>
                  <a:pt x="0" y="469900"/>
                  <a:pt x="0" y="464434"/>
                </a:cubicBezTo>
                <a:lnTo>
                  <a:pt x="0" y="20609"/>
                </a:lnTo>
                <a:cubicBezTo>
                  <a:pt x="0" y="15143"/>
                  <a:pt x="2171" y="9901"/>
                  <a:pt x="6036" y="6036"/>
                </a:cubicBezTo>
                <a:cubicBezTo>
                  <a:pt x="9901" y="2171"/>
                  <a:pt x="15143" y="0"/>
                  <a:pt x="20609" y="0"/>
                </a:cubicBezTo>
                <a:close/>
              </a:path>
            </a:pathLst>
          </a:custGeom>
          <a:solidFill>
            <a:srgbClr val="3B5074"/>
          </a:solidFill>
        </p:spPr>
        <p:txBody>
          <a:bodyPr/>
          <a:lstStyle/>
          <a:p>
            <a:r>
              <a:rPr lang="en-US" sz="3600" b="1" spc="113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Name of the business/firm</a:t>
            </a:r>
            <a:endParaRPr lang="en-US" sz="3600" b="1" u="none" spc="113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65C663-818A-0F0F-2018-9320307B7F05}"/>
              </a:ext>
            </a:extLst>
          </p:cNvPr>
          <p:cNvSpPr txBox="1"/>
          <p:nvPr/>
        </p:nvSpPr>
        <p:spPr>
          <a:xfrm>
            <a:off x="6395483" y="4397677"/>
            <a:ext cx="123142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Apex Advisory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D5D528-83C6-1235-736C-6A5CA403EA61}"/>
              </a:ext>
            </a:extLst>
          </p:cNvPr>
          <p:cNvSpPr txBox="1"/>
          <p:nvPr/>
        </p:nvSpPr>
        <p:spPr>
          <a:xfrm>
            <a:off x="5221760" y="7173843"/>
            <a:ext cx="96447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u="none" spc="113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Consulting &amp; </a:t>
            </a:r>
            <a:r>
              <a:rPr lang="en-US" sz="4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Advisory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6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B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937340" y="1028700"/>
            <a:ext cx="6123909" cy="8229600"/>
            <a:chOff x="0" y="0"/>
            <a:chExt cx="3663950" cy="492379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t="-5573" b="-557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E2BFB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700596" y="-1159084"/>
            <a:ext cx="11023939" cy="12494548"/>
            <a:chOff x="0" y="-28575"/>
            <a:chExt cx="2903424" cy="32907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03424" cy="3262170"/>
            </a:xfrm>
            <a:custGeom>
              <a:avLst/>
              <a:gdLst/>
              <a:ahLst/>
              <a:cxnLst/>
              <a:rect l="l" t="t" r="r" b="b"/>
              <a:pathLst>
                <a:path w="2903424" h="3262170">
                  <a:moveTo>
                    <a:pt x="0" y="0"/>
                  </a:moveTo>
                  <a:lnTo>
                    <a:pt x="2903424" y="0"/>
                  </a:lnTo>
                  <a:lnTo>
                    <a:pt x="2903424" y="3262170"/>
                  </a:lnTo>
                  <a:lnTo>
                    <a:pt x="0" y="3262170"/>
                  </a:lnTo>
                  <a:close/>
                </a:path>
              </a:pathLst>
            </a:custGeom>
            <a:solidFill>
              <a:srgbClr val="3B507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903424" cy="3290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073518" y="8981140"/>
            <a:ext cx="7315200" cy="4069911"/>
          </a:xfrm>
          <a:custGeom>
            <a:avLst/>
            <a:gdLst/>
            <a:ahLst/>
            <a:cxnLst/>
            <a:rect l="l" t="t" r="r" b="b"/>
            <a:pathLst>
              <a:path w="7315200" h="4069911">
                <a:moveTo>
                  <a:pt x="0" y="0"/>
                </a:moveTo>
                <a:lnTo>
                  <a:pt x="7315200" y="0"/>
                </a:lnTo>
                <a:lnTo>
                  <a:pt x="7315200" y="4069911"/>
                </a:lnTo>
                <a:lnTo>
                  <a:pt x="0" y="4069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38E509-3C0C-C73F-4611-F1B7B948BD8D}"/>
              </a:ext>
            </a:extLst>
          </p:cNvPr>
          <p:cNvSpPr txBox="1"/>
          <p:nvPr/>
        </p:nvSpPr>
        <p:spPr>
          <a:xfrm>
            <a:off x="742706" y="4035424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113" dirty="0">
                <a:solidFill>
                  <a:schemeClr val="bg1"/>
                </a:solidFill>
                <a:highlight>
                  <a:srgbClr val="808080"/>
                </a:highlight>
                <a:latin typeface="Montserrat"/>
              </a:rPr>
              <a:t>D</a:t>
            </a:r>
            <a:r>
              <a:rPr lang="en-US" sz="3600" b="1" u="none" spc="113" dirty="0">
                <a:solidFill>
                  <a:schemeClr val="bg1"/>
                </a:solidFill>
                <a:highlight>
                  <a:srgbClr val="808080"/>
                </a:highlight>
                <a:latin typeface="Montserrat"/>
              </a:rPr>
              <a:t>escription of the business</a:t>
            </a:r>
            <a:endParaRPr lang="en-US" sz="3600" b="1" dirty="0">
              <a:highlight>
                <a:srgbClr val="80808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0B9C5E-9133-CACE-9084-F11569C8F6A9}"/>
              </a:ext>
            </a:extLst>
          </p:cNvPr>
          <p:cNvSpPr txBox="1"/>
          <p:nvPr/>
        </p:nvSpPr>
        <p:spPr>
          <a:xfrm>
            <a:off x="2362200" y="5605246"/>
            <a:ext cx="929747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Apex Advisory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0"/>
              </a:rPr>
              <a:t>Group offers expert consulting and advisory services to businesses seeking to optimize performance and achieve their goals.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E7A6A780-483F-FC6B-155E-DB7F7A7F4B70}"/>
              </a:ext>
            </a:extLst>
          </p:cNvPr>
          <p:cNvSpPr/>
          <p:nvPr/>
        </p:nvSpPr>
        <p:spPr>
          <a:xfrm rot="4635672">
            <a:off x="3622079" y="-1349892"/>
            <a:ext cx="5300870" cy="4114800"/>
          </a:xfrm>
          <a:custGeom>
            <a:avLst/>
            <a:gdLst/>
            <a:ahLst/>
            <a:cxnLst/>
            <a:rect l="l" t="t" r="r" b="b"/>
            <a:pathLst>
              <a:path w="5300870" h="4114800">
                <a:moveTo>
                  <a:pt x="0" y="0"/>
                </a:moveTo>
                <a:lnTo>
                  <a:pt x="5300869" y="0"/>
                </a:lnTo>
                <a:lnTo>
                  <a:pt x="5300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20012" y="597823"/>
            <a:ext cx="7858380" cy="2282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dirty="0">
                <a:solidFill>
                  <a:srgbClr val="FFFFFF"/>
                </a:solidFill>
                <a:latin typeface="Helveticish Bold"/>
              </a:rPr>
              <a:t>Business Description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B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035761" y="-1049527"/>
            <a:ext cx="11023939" cy="12386053"/>
            <a:chOff x="0" y="0"/>
            <a:chExt cx="2903424" cy="32621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03424" cy="3262170"/>
            </a:xfrm>
            <a:custGeom>
              <a:avLst/>
              <a:gdLst/>
              <a:ahLst/>
              <a:cxnLst/>
              <a:rect l="l" t="t" r="r" b="b"/>
              <a:pathLst>
                <a:path w="2903424" h="3262170">
                  <a:moveTo>
                    <a:pt x="0" y="0"/>
                  </a:moveTo>
                  <a:lnTo>
                    <a:pt x="2903424" y="0"/>
                  </a:lnTo>
                  <a:lnTo>
                    <a:pt x="2903424" y="3262170"/>
                  </a:lnTo>
                  <a:lnTo>
                    <a:pt x="0" y="3262170"/>
                  </a:lnTo>
                  <a:close/>
                </a:path>
              </a:pathLst>
            </a:custGeom>
            <a:solidFill>
              <a:srgbClr val="3B507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903424" cy="3290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41491" y="300749"/>
            <a:ext cx="7858380" cy="2282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dirty="0">
                <a:solidFill>
                  <a:srgbClr val="FFFFFF"/>
                </a:solidFill>
                <a:latin typeface="Helveticish Bold"/>
              </a:rPr>
              <a:t>What do we offer?</a:t>
            </a:r>
          </a:p>
        </p:txBody>
      </p:sp>
      <p:sp>
        <p:nvSpPr>
          <p:cNvPr id="10" name="Freeform 10"/>
          <p:cNvSpPr/>
          <p:nvPr/>
        </p:nvSpPr>
        <p:spPr>
          <a:xfrm>
            <a:off x="6073518" y="8981140"/>
            <a:ext cx="7315200" cy="4069911"/>
          </a:xfrm>
          <a:custGeom>
            <a:avLst/>
            <a:gdLst/>
            <a:ahLst/>
            <a:cxnLst/>
            <a:rect l="l" t="t" r="r" b="b"/>
            <a:pathLst>
              <a:path w="7315200" h="4069911">
                <a:moveTo>
                  <a:pt x="0" y="0"/>
                </a:moveTo>
                <a:lnTo>
                  <a:pt x="7315200" y="0"/>
                </a:lnTo>
                <a:lnTo>
                  <a:pt x="7315200" y="4069911"/>
                </a:lnTo>
                <a:lnTo>
                  <a:pt x="0" y="406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9B5A3-F982-3B24-4473-785FF38E7075}"/>
              </a:ext>
            </a:extLst>
          </p:cNvPr>
          <p:cNvSpPr txBox="1"/>
          <p:nvPr/>
        </p:nvSpPr>
        <p:spPr>
          <a:xfrm>
            <a:off x="3863718" y="3924300"/>
            <a:ext cx="5867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u="sng" dirty="0">
                <a:solidFill>
                  <a:schemeClr val="tx2">
                    <a:lumMod val="50000"/>
                  </a:schemeClr>
                </a:solidFill>
              </a:rPr>
              <a:t>Tailored Solutions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D8F19-E7DD-C321-52D5-1030C0B9AFAE}"/>
              </a:ext>
            </a:extLst>
          </p:cNvPr>
          <p:cNvSpPr txBox="1"/>
          <p:nvPr/>
        </p:nvSpPr>
        <p:spPr>
          <a:xfrm>
            <a:off x="0" y="6630322"/>
            <a:ext cx="115832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u="sng" dirty="0">
                <a:solidFill>
                  <a:schemeClr val="tx2">
                    <a:lumMod val="50000"/>
                  </a:schemeClr>
                </a:solidFill>
              </a:rPr>
              <a:t>Growth and Success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24C356-3D48-98CC-1620-3DB7F7B77603}"/>
              </a:ext>
            </a:extLst>
          </p:cNvPr>
          <p:cNvSpPr txBox="1"/>
          <p:nvPr/>
        </p:nvSpPr>
        <p:spPr>
          <a:xfrm>
            <a:off x="12496800" y="9078391"/>
            <a:ext cx="6531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PROFESSIONALS</a:t>
            </a:r>
          </a:p>
        </p:txBody>
      </p:sp>
      <p:pic>
        <p:nvPicPr>
          <p:cNvPr id="1028" name="Picture 4" descr="Customized solutions icon. Hands on innovation graphic. Collaborative  problem solving symbol. Tailored solutions teamwork. Editable Stroke Icon.  34324633 Vector Art at Vecteezy">
            <a:extLst>
              <a:ext uri="{FF2B5EF4-FFF2-40B4-BE49-F238E27FC236}">
                <a16:creationId xmlns:a16="http://schemas.microsoft.com/office/drawing/2014/main" id="{180D305B-9BBD-1B41-D386-65342951A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77" y="2848810"/>
            <a:ext cx="2067023" cy="192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lant Growth Animation Images – Browse 15,576 Stock Photos, Vectors, and  Video | Adobe Stock">
            <a:extLst>
              <a:ext uri="{FF2B5EF4-FFF2-40B4-BE49-F238E27FC236}">
                <a16:creationId xmlns:a16="http://schemas.microsoft.com/office/drawing/2014/main" id="{5660BEBA-CC6A-84FE-BA3C-134AF49CA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425" y="7100052"/>
            <a:ext cx="3111693" cy="18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2">
            <a:extLst>
              <a:ext uri="{FF2B5EF4-FFF2-40B4-BE49-F238E27FC236}">
                <a16:creationId xmlns:a16="http://schemas.microsoft.com/office/drawing/2014/main" id="{5A17BFA7-B496-9DB4-FD68-1ACD7CA07E8C}"/>
              </a:ext>
            </a:extLst>
          </p:cNvPr>
          <p:cNvSpPr/>
          <p:nvPr/>
        </p:nvSpPr>
        <p:spPr>
          <a:xfrm>
            <a:off x="10324979" y="2221191"/>
            <a:ext cx="7629077" cy="6311327"/>
          </a:xfrm>
          <a:custGeom>
            <a:avLst/>
            <a:gdLst/>
            <a:ahLst/>
            <a:cxnLst/>
            <a:rect l="l" t="t" r="r" b="b"/>
            <a:pathLst>
              <a:path w="7629077" h="6311327">
                <a:moveTo>
                  <a:pt x="0" y="0"/>
                </a:moveTo>
                <a:lnTo>
                  <a:pt x="7629077" y="0"/>
                </a:lnTo>
                <a:lnTo>
                  <a:pt x="7629077" y="6311328"/>
                </a:lnTo>
                <a:lnTo>
                  <a:pt x="0" y="6311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355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3BF814B-C853-FE2D-4E80-ABA5C9567ECA}"/>
              </a:ext>
            </a:extLst>
          </p:cNvPr>
          <p:cNvSpPr txBox="1"/>
          <p:nvPr/>
        </p:nvSpPr>
        <p:spPr>
          <a:xfrm>
            <a:off x="13804644" y="9221600"/>
            <a:ext cx="42060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none" spc="113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</a:rPr>
              <a:t>December 31</a:t>
            </a:r>
            <a:r>
              <a:rPr lang="en-US" sz="4000" b="1" u="none" spc="113" baseline="300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</a:rPr>
              <a:t>st</a:t>
            </a:r>
            <a:endParaRPr lang="en-US" sz="4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10700334" y="1740156"/>
            <a:ext cx="5754745" cy="6806687"/>
          </a:xfrm>
          <a:custGeom>
            <a:avLst/>
            <a:gdLst/>
            <a:ahLst/>
            <a:cxnLst/>
            <a:rect l="l" t="t" r="r" b="b"/>
            <a:pathLst>
              <a:path w="5754745" h="6806687">
                <a:moveTo>
                  <a:pt x="0" y="0"/>
                </a:moveTo>
                <a:lnTo>
                  <a:pt x="5754745" y="0"/>
                </a:lnTo>
                <a:lnTo>
                  <a:pt x="5754745" y="6806688"/>
                </a:lnTo>
                <a:lnTo>
                  <a:pt x="0" y="6806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04644" y="6489444"/>
            <a:ext cx="5300870" cy="4114800"/>
          </a:xfrm>
          <a:custGeom>
            <a:avLst/>
            <a:gdLst/>
            <a:ahLst/>
            <a:cxnLst/>
            <a:rect l="l" t="t" r="r" b="b"/>
            <a:pathLst>
              <a:path w="5300870" h="4114800">
                <a:moveTo>
                  <a:pt x="0" y="0"/>
                </a:moveTo>
                <a:lnTo>
                  <a:pt x="5300869" y="0"/>
                </a:lnTo>
                <a:lnTo>
                  <a:pt x="53008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40909" y="1571000"/>
            <a:ext cx="8626454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762"/>
              </a:lnSpc>
              <a:spcBef>
                <a:spcPct val="0"/>
              </a:spcBef>
            </a:pPr>
            <a:r>
              <a:rPr lang="en-US" sz="12398" dirty="0">
                <a:solidFill>
                  <a:srgbClr val="FFFFFF"/>
                </a:solidFill>
                <a:latin typeface="Helveticish Bold"/>
              </a:rPr>
              <a:t>Fiscal Year </a:t>
            </a:r>
          </a:p>
        </p:txBody>
      </p:sp>
      <p:sp>
        <p:nvSpPr>
          <p:cNvPr id="5" name="Freeform 5"/>
          <p:cNvSpPr/>
          <p:nvPr/>
        </p:nvSpPr>
        <p:spPr>
          <a:xfrm>
            <a:off x="-809669" y="-1742068"/>
            <a:ext cx="4045693" cy="5978920"/>
          </a:xfrm>
          <a:custGeom>
            <a:avLst/>
            <a:gdLst/>
            <a:ahLst/>
            <a:cxnLst/>
            <a:rect l="l" t="t" r="r" b="b"/>
            <a:pathLst>
              <a:path w="4045693" h="5978920">
                <a:moveTo>
                  <a:pt x="0" y="0"/>
                </a:moveTo>
                <a:lnTo>
                  <a:pt x="4045693" y="0"/>
                </a:lnTo>
                <a:lnTo>
                  <a:pt x="4045693" y="5978920"/>
                </a:lnTo>
                <a:lnTo>
                  <a:pt x="0" y="59789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0B64C9-915F-95CE-DC43-27848AF24AE5}"/>
              </a:ext>
            </a:extLst>
          </p:cNvPr>
          <p:cNvSpPr txBox="1"/>
          <p:nvPr/>
        </p:nvSpPr>
        <p:spPr>
          <a:xfrm>
            <a:off x="363527" y="301598"/>
            <a:ext cx="35112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none" spc="113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</a:rPr>
              <a:t>January 1st</a:t>
            </a:r>
            <a:endParaRPr lang="en-US" sz="4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F9575-6E93-1281-A38C-5EE2ACA2D5E1}"/>
              </a:ext>
            </a:extLst>
          </p:cNvPr>
          <p:cNvSpPr txBox="1"/>
          <p:nvPr/>
        </p:nvSpPr>
        <p:spPr>
          <a:xfrm>
            <a:off x="363527" y="4556065"/>
            <a:ext cx="9960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sng" spc="113" dirty="0">
                <a:solidFill>
                  <a:srgbClr val="FFFFFF"/>
                </a:solidFill>
                <a:latin typeface="Montserrat"/>
              </a:rPr>
              <a:t>Accounting cycle closing:</a:t>
            </a:r>
            <a:endParaRPr lang="en-US" sz="4000" b="1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9CE253-312D-CBAE-8AFE-CBFB9DA39FA5}"/>
              </a:ext>
            </a:extLst>
          </p:cNvPr>
          <p:cNvSpPr txBox="1"/>
          <p:nvPr/>
        </p:nvSpPr>
        <p:spPr>
          <a:xfrm>
            <a:off x="2839655" y="6035263"/>
            <a:ext cx="996042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spc="113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</a:rPr>
              <a:t>Date</a:t>
            </a:r>
            <a:r>
              <a:rPr lang="en-US" b="1" i="1" spc="113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</a:rPr>
              <a:t>:</a:t>
            </a:r>
            <a:r>
              <a:rPr lang="en-US" sz="1800" b="1" i="1" spc="113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</a:rPr>
              <a:t> </a:t>
            </a:r>
          </a:p>
          <a:p>
            <a:r>
              <a:rPr lang="en-US" spc="113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</a:rPr>
              <a:t>                </a:t>
            </a:r>
            <a:r>
              <a:rPr lang="en-US" sz="2800" u="none" spc="113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</a:rPr>
              <a:t>December 31st</a:t>
            </a:r>
            <a:endParaRPr 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AC1D71-4294-B942-06EB-51F07747AAE5}"/>
              </a:ext>
            </a:extLst>
          </p:cNvPr>
          <p:cNvSpPr txBox="1"/>
          <p:nvPr/>
        </p:nvSpPr>
        <p:spPr>
          <a:xfrm>
            <a:off x="2866891" y="7592736"/>
            <a:ext cx="99604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spc="113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</a:rPr>
              <a:t>T</a:t>
            </a:r>
            <a:r>
              <a:rPr lang="en-US" sz="2800" b="1" i="1" u="none" spc="113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</a:rPr>
              <a:t>ime</a:t>
            </a:r>
            <a:r>
              <a:rPr lang="en-US" sz="1800" u="none" spc="113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</a:rPr>
              <a:t>: </a:t>
            </a:r>
          </a:p>
          <a:p>
            <a:r>
              <a:rPr lang="en-US" spc="113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</a:rPr>
              <a:t>                 </a:t>
            </a:r>
            <a:r>
              <a:rPr lang="en-US" sz="2800" spc="113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/>
              </a:rPr>
              <a:t>11:59 PM</a:t>
            </a:r>
            <a:endParaRPr 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349290" y="8957655"/>
            <a:ext cx="7315200" cy="4069911"/>
          </a:xfrm>
          <a:custGeom>
            <a:avLst/>
            <a:gdLst/>
            <a:ahLst/>
            <a:cxnLst/>
            <a:rect l="l" t="t" r="r" b="b"/>
            <a:pathLst>
              <a:path w="7315200" h="4069911">
                <a:moveTo>
                  <a:pt x="0" y="0"/>
                </a:moveTo>
                <a:lnTo>
                  <a:pt x="7315200" y="0"/>
                </a:lnTo>
                <a:lnTo>
                  <a:pt x="7315200" y="4069911"/>
                </a:lnTo>
                <a:lnTo>
                  <a:pt x="0" y="406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44701" y="-766504"/>
            <a:ext cx="7315200" cy="4109812"/>
          </a:xfrm>
          <a:custGeom>
            <a:avLst/>
            <a:gdLst/>
            <a:ahLst/>
            <a:cxnLst/>
            <a:rect l="l" t="t" r="r" b="b"/>
            <a:pathLst>
              <a:path w="7315200" h="4109812">
                <a:moveTo>
                  <a:pt x="0" y="0"/>
                </a:moveTo>
                <a:lnTo>
                  <a:pt x="7315200" y="0"/>
                </a:lnTo>
                <a:lnTo>
                  <a:pt x="7315200" y="4109813"/>
                </a:lnTo>
                <a:lnTo>
                  <a:pt x="0" y="4109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37724" y="1604439"/>
            <a:ext cx="8672492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0"/>
              </a:lnSpc>
              <a:spcBef>
                <a:spcPct val="0"/>
              </a:spcBef>
            </a:pPr>
            <a:r>
              <a:rPr lang="en-US" sz="88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ish Bold"/>
              </a:rPr>
              <a:t>Annual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9FBE12-3B2A-D795-A8BE-C11339F8847E}"/>
              </a:ext>
            </a:extLst>
          </p:cNvPr>
          <p:cNvSpPr txBox="1"/>
          <p:nvPr/>
        </p:nvSpPr>
        <p:spPr>
          <a:xfrm>
            <a:off x="10459507" y="5090547"/>
            <a:ext cx="96338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ish Bold"/>
              </a:rPr>
              <a:t>Progress</a:t>
            </a:r>
            <a:endParaRPr lang="en-US" sz="8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F9491F-57EF-19D8-96B3-456B2D23D513}"/>
              </a:ext>
            </a:extLst>
          </p:cNvPr>
          <p:cNvSpPr txBox="1"/>
          <p:nvPr/>
        </p:nvSpPr>
        <p:spPr>
          <a:xfrm>
            <a:off x="8484187" y="1337867"/>
            <a:ext cx="1447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0" dirty="0">
                <a:solidFill>
                  <a:schemeClr val="tx2">
                    <a:lumMod val="40000"/>
                    <a:lumOff val="60000"/>
                  </a:schemeClr>
                </a:solidFill>
                <a:highlight>
                  <a:srgbClr val="008080"/>
                </a:highlight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333B48-C588-18A1-744D-D2B60F8AC001}"/>
              </a:ext>
            </a:extLst>
          </p:cNvPr>
          <p:cNvSpPr txBox="1"/>
          <p:nvPr/>
        </p:nvSpPr>
        <p:spPr>
          <a:xfrm>
            <a:off x="11220801" y="1364072"/>
            <a:ext cx="1447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0" dirty="0">
                <a:solidFill>
                  <a:schemeClr val="tx2">
                    <a:lumMod val="40000"/>
                    <a:lumOff val="60000"/>
                  </a:schemeClr>
                </a:solidFill>
                <a:highlight>
                  <a:srgbClr val="008080"/>
                </a:highlight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97D21A-3088-08EA-4BC3-95C3843A30CA}"/>
              </a:ext>
            </a:extLst>
          </p:cNvPr>
          <p:cNvSpPr txBox="1"/>
          <p:nvPr/>
        </p:nvSpPr>
        <p:spPr>
          <a:xfrm>
            <a:off x="12668601" y="1390278"/>
            <a:ext cx="1447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0" dirty="0">
                <a:solidFill>
                  <a:schemeClr val="tx2">
                    <a:lumMod val="40000"/>
                    <a:lumOff val="60000"/>
                  </a:schemeClr>
                </a:solidFill>
                <a:highlight>
                  <a:srgbClr val="008080"/>
                </a:highlight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3A1B35-A386-44EB-F641-7529B3AD5DEF}"/>
              </a:ext>
            </a:extLst>
          </p:cNvPr>
          <p:cNvSpPr txBox="1"/>
          <p:nvPr/>
        </p:nvSpPr>
        <p:spPr>
          <a:xfrm>
            <a:off x="9852277" y="1337866"/>
            <a:ext cx="1447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0" dirty="0">
                <a:solidFill>
                  <a:schemeClr val="tx2">
                    <a:lumMod val="40000"/>
                    <a:lumOff val="60000"/>
                  </a:schemeClr>
                </a:solidFill>
                <a:highlight>
                  <a:srgbClr val="008080"/>
                </a:highlight>
              </a:rPr>
              <a:t>0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03F1A98-D216-28B2-5AE2-1066540E6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457700"/>
            <a:ext cx="648022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153336" y="2680742"/>
            <a:ext cx="9981329" cy="4925516"/>
            <a:chOff x="0" y="0"/>
            <a:chExt cx="2628827" cy="12972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28827" cy="1297255"/>
            </a:xfrm>
            <a:custGeom>
              <a:avLst/>
              <a:gdLst/>
              <a:ahLst/>
              <a:cxnLst/>
              <a:rect l="l" t="t" r="r" b="b"/>
              <a:pathLst>
                <a:path w="2628827" h="1297255">
                  <a:moveTo>
                    <a:pt x="15513" y="0"/>
                  </a:moveTo>
                  <a:lnTo>
                    <a:pt x="2613315" y="0"/>
                  </a:lnTo>
                  <a:cubicBezTo>
                    <a:pt x="2621882" y="0"/>
                    <a:pt x="2628827" y="6945"/>
                    <a:pt x="2628827" y="15513"/>
                  </a:cubicBezTo>
                  <a:lnTo>
                    <a:pt x="2628827" y="1281743"/>
                  </a:lnTo>
                  <a:cubicBezTo>
                    <a:pt x="2628827" y="1285857"/>
                    <a:pt x="2627193" y="1289802"/>
                    <a:pt x="2624284" y="1292712"/>
                  </a:cubicBezTo>
                  <a:cubicBezTo>
                    <a:pt x="2621374" y="1295621"/>
                    <a:pt x="2617429" y="1297255"/>
                    <a:pt x="2613315" y="1297255"/>
                  </a:cubicBezTo>
                  <a:lnTo>
                    <a:pt x="15513" y="1297255"/>
                  </a:lnTo>
                  <a:cubicBezTo>
                    <a:pt x="6945" y="1297255"/>
                    <a:pt x="0" y="1290310"/>
                    <a:pt x="0" y="1281743"/>
                  </a:cubicBezTo>
                  <a:lnTo>
                    <a:pt x="0" y="15513"/>
                  </a:lnTo>
                  <a:cubicBezTo>
                    <a:pt x="0" y="11399"/>
                    <a:pt x="1634" y="7453"/>
                    <a:pt x="4544" y="4544"/>
                  </a:cubicBezTo>
                  <a:cubicBezTo>
                    <a:pt x="7453" y="1634"/>
                    <a:pt x="11399" y="0"/>
                    <a:pt x="15513" y="0"/>
                  </a:cubicBezTo>
                  <a:close/>
                </a:path>
              </a:pathLst>
            </a:custGeom>
            <a:solidFill>
              <a:srgbClr val="3B5074">
                <a:alpha val="80000"/>
              </a:srgbClr>
            </a:solidFill>
            <a:ln w="19050" cap="sq">
              <a:solidFill>
                <a:srgbClr val="FFFFFF">
                  <a:alpha val="80000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28827" cy="133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24559" y="4186311"/>
            <a:ext cx="8838882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762"/>
              </a:lnSpc>
            </a:pPr>
            <a:r>
              <a:rPr lang="en-US" sz="12398" dirty="0">
                <a:solidFill>
                  <a:srgbClr val="FFFFFF"/>
                </a:solidFill>
                <a:latin typeface="Helveticish Bold"/>
              </a:rPr>
              <a:t>FINANCES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169013" y="1044077"/>
            <a:ext cx="7721665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Helveticish Bold"/>
              </a:rPr>
              <a:t>Our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46303" y="3113314"/>
            <a:ext cx="9995392" cy="414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</a:pPr>
            <a:r>
              <a:rPr lang="en-US" sz="40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ish Bold"/>
              </a:rPr>
              <a:t> Muhammad Junaid Asif  [22k-4369]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57700" y="4423478"/>
            <a:ext cx="9372600" cy="414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</a:pPr>
            <a:r>
              <a:rPr lang="en-US" sz="40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ish Bold"/>
              </a:rPr>
              <a:t>Muhammad Ahmed Haque [22k-4232]</a:t>
            </a:r>
          </a:p>
        </p:txBody>
      </p:sp>
      <p:sp>
        <p:nvSpPr>
          <p:cNvPr id="12" name="Freeform 12"/>
          <p:cNvSpPr/>
          <p:nvPr/>
        </p:nvSpPr>
        <p:spPr>
          <a:xfrm>
            <a:off x="3358504" y="8806359"/>
            <a:ext cx="7315200" cy="4069911"/>
          </a:xfrm>
          <a:custGeom>
            <a:avLst/>
            <a:gdLst/>
            <a:ahLst/>
            <a:cxnLst/>
            <a:rect l="l" t="t" r="r" b="b"/>
            <a:pathLst>
              <a:path w="7315200" h="4069911">
                <a:moveTo>
                  <a:pt x="0" y="0"/>
                </a:moveTo>
                <a:lnTo>
                  <a:pt x="7315200" y="0"/>
                </a:lnTo>
                <a:lnTo>
                  <a:pt x="7315200" y="4069911"/>
                </a:lnTo>
                <a:lnTo>
                  <a:pt x="0" y="406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2402402" y="-2455166"/>
            <a:ext cx="7315200" cy="4069911"/>
          </a:xfrm>
          <a:custGeom>
            <a:avLst/>
            <a:gdLst/>
            <a:ahLst/>
            <a:cxnLst/>
            <a:rect l="l" t="t" r="r" b="b"/>
            <a:pathLst>
              <a:path w="7315200" h="4069911">
                <a:moveTo>
                  <a:pt x="0" y="0"/>
                </a:moveTo>
                <a:lnTo>
                  <a:pt x="7315200" y="0"/>
                </a:lnTo>
                <a:lnTo>
                  <a:pt x="7315200" y="4069911"/>
                </a:lnTo>
                <a:lnTo>
                  <a:pt x="0" y="406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2EC195-F751-5752-625D-ECB2C6DB0BD5}"/>
              </a:ext>
            </a:extLst>
          </p:cNvPr>
          <p:cNvSpPr txBox="1"/>
          <p:nvPr/>
        </p:nvSpPr>
        <p:spPr>
          <a:xfrm>
            <a:off x="5059240" y="5646118"/>
            <a:ext cx="8169519" cy="507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139"/>
              </a:lnSpc>
            </a:pPr>
            <a:r>
              <a:rPr lang="en-US" sz="40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ish Bold"/>
              </a:rPr>
              <a:t>Muhammad Irtiza [22k-4638]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6E8E57-B0A0-6A96-EDD0-FE1F1E9DB2FB}"/>
              </a:ext>
            </a:extLst>
          </p:cNvPr>
          <p:cNvSpPr txBox="1"/>
          <p:nvPr/>
        </p:nvSpPr>
        <p:spPr>
          <a:xfrm>
            <a:off x="5212475" y="6984131"/>
            <a:ext cx="7978445" cy="507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139"/>
              </a:lnSpc>
            </a:pPr>
            <a:r>
              <a:rPr lang="en-US" sz="4000" b="1" u="sng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ish Bold"/>
              </a:rPr>
              <a:t>Muzamil</a:t>
            </a:r>
            <a:r>
              <a:rPr lang="en-US" sz="40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ish Bold"/>
              </a:rPr>
              <a:t> Soomro [22k-4598] </a:t>
            </a:r>
          </a:p>
        </p:txBody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7B21DE64-C683-86E3-2160-D2822E793CF4}"/>
              </a:ext>
            </a:extLst>
          </p:cNvPr>
          <p:cNvSpPr/>
          <p:nvPr/>
        </p:nvSpPr>
        <p:spPr>
          <a:xfrm rot="-10800000">
            <a:off x="-4572000" y="-817707"/>
            <a:ext cx="7315200" cy="4069911"/>
          </a:xfrm>
          <a:custGeom>
            <a:avLst/>
            <a:gdLst/>
            <a:ahLst/>
            <a:cxnLst/>
            <a:rect l="l" t="t" r="r" b="b"/>
            <a:pathLst>
              <a:path w="7315200" h="4069911">
                <a:moveTo>
                  <a:pt x="0" y="0"/>
                </a:moveTo>
                <a:lnTo>
                  <a:pt x="7315200" y="0"/>
                </a:lnTo>
                <a:lnTo>
                  <a:pt x="7315200" y="4069911"/>
                </a:lnTo>
                <a:lnTo>
                  <a:pt x="0" y="406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9C4C0C94-2874-A316-8B82-B4CC032185E3}"/>
              </a:ext>
            </a:extLst>
          </p:cNvPr>
          <p:cNvSpPr/>
          <p:nvPr/>
        </p:nvSpPr>
        <p:spPr>
          <a:xfrm rot="15872946">
            <a:off x="13041199" y="10295710"/>
            <a:ext cx="7315200" cy="4069911"/>
          </a:xfrm>
          <a:custGeom>
            <a:avLst/>
            <a:gdLst/>
            <a:ahLst/>
            <a:cxnLst/>
            <a:rect l="l" t="t" r="r" b="b"/>
            <a:pathLst>
              <a:path w="7315200" h="4069911">
                <a:moveTo>
                  <a:pt x="0" y="0"/>
                </a:moveTo>
                <a:lnTo>
                  <a:pt x="7315200" y="0"/>
                </a:lnTo>
                <a:lnTo>
                  <a:pt x="7315200" y="4069911"/>
                </a:lnTo>
                <a:lnTo>
                  <a:pt x="0" y="406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96" t="-8677" b="-151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931727" y="4064786"/>
            <a:ext cx="8815658" cy="3287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10"/>
              </a:lnSpc>
            </a:pPr>
            <a:r>
              <a:rPr lang="en-US" sz="12664" dirty="0">
                <a:solidFill>
                  <a:srgbClr val="FFFFFF"/>
                </a:solidFill>
                <a:latin typeface="Helveticish Bold"/>
              </a:rPr>
              <a:t>Thank you very much!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31727" y="2944203"/>
            <a:ext cx="7965946" cy="66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4"/>
              </a:lnSpc>
            </a:pPr>
            <a:r>
              <a:rPr lang="en-US" sz="4472">
                <a:solidFill>
                  <a:srgbClr val="FFFFFF"/>
                </a:solidFill>
                <a:latin typeface="Helveticish"/>
              </a:rPr>
              <a:t>Annual financial report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126</Words>
  <Application>Microsoft Office PowerPoint</Application>
  <PresentationFormat>Custom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Helveticish Bold</vt:lpstr>
      <vt:lpstr>Helveticish</vt:lpstr>
      <vt:lpstr>Calibri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Beige Minimalist Annual Report Presentation</dc:title>
  <cp:lastModifiedBy>junaid asif</cp:lastModifiedBy>
  <cp:revision>52</cp:revision>
  <dcterms:created xsi:type="dcterms:W3CDTF">2006-08-16T00:00:00Z</dcterms:created>
  <dcterms:modified xsi:type="dcterms:W3CDTF">2024-05-07T16:24:42Z</dcterms:modified>
  <dc:identifier>DAGD6IwdgTA</dc:identifier>
</cp:coreProperties>
</file>